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2" r:id="rId2"/>
    <p:sldId id="264" r:id="rId3"/>
    <p:sldId id="277" r:id="rId4"/>
    <p:sldId id="282" r:id="rId5"/>
    <p:sldId id="304" r:id="rId6"/>
    <p:sldId id="291" r:id="rId7"/>
    <p:sldId id="287" r:id="rId8"/>
    <p:sldId id="292" r:id="rId9"/>
    <p:sldId id="308" r:id="rId10"/>
    <p:sldId id="307" r:id="rId11"/>
    <p:sldId id="299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9" autoAdjust="0"/>
  </p:normalViewPr>
  <p:slideViewPr>
    <p:cSldViewPr snapToGrid="0">
      <p:cViewPr varScale="1">
        <p:scale>
          <a:sx n="87" d="100"/>
          <a:sy n="87" d="100"/>
        </p:scale>
        <p:origin x="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西川　正子（本部情報化支援部医療情報化支援助成課）" userId="58f8462c-5100-453b-82f5-0581a07eabdc" providerId="ADAL" clId="{4520CBE7-CE7D-445C-98AB-2E19C0D0F723}"/>
    <pc:docChg chg="undo custSel modSld">
      <pc:chgData name="西川　正子（本部情報化支援部医療情報化支援助成課）" userId="58f8462c-5100-453b-82f5-0581a07eabdc" providerId="ADAL" clId="{4520CBE7-CE7D-445C-98AB-2E19C0D0F723}" dt="2024-11-27T06:05:11.593" v="13" actId="207"/>
      <pc:docMkLst>
        <pc:docMk/>
      </pc:docMkLst>
      <pc:sldChg chg="modSp mod">
        <pc:chgData name="西川　正子（本部情報化支援部医療情報化支援助成課）" userId="58f8462c-5100-453b-82f5-0581a07eabdc" providerId="ADAL" clId="{4520CBE7-CE7D-445C-98AB-2E19C0D0F723}" dt="2024-11-27T06:04:55.153" v="10" actId="207"/>
        <pc:sldMkLst>
          <pc:docMk/>
          <pc:sldMk cId="4158117624" sldId="292"/>
        </pc:sldMkLst>
        <pc:spChg chg="mod">
          <ac:chgData name="西川　正子（本部情報化支援部医療情報化支援助成課）" userId="58f8462c-5100-453b-82f5-0581a07eabdc" providerId="ADAL" clId="{4520CBE7-CE7D-445C-98AB-2E19C0D0F723}" dt="2024-11-27T06:04:55.153" v="10" actId="207"/>
          <ac:spMkLst>
            <pc:docMk/>
            <pc:sldMk cId="4158117624" sldId="292"/>
            <ac:spMk id="16" creationId="{869F7E88-C24F-B750-6E41-0F0AEC7BA66A}"/>
          </ac:spMkLst>
        </pc:spChg>
      </pc:sldChg>
      <pc:sldChg chg="modSp mod">
        <pc:chgData name="西川　正子（本部情報化支援部医療情報化支援助成課）" userId="58f8462c-5100-453b-82f5-0581a07eabdc" providerId="ADAL" clId="{4520CBE7-CE7D-445C-98AB-2E19C0D0F723}" dt="2024-11-27T06:05:11.593" v="13" actId="207"/>
        <pc:sldMkLst>
          <pc:docMk/>
          <pc:sldMk cId="3321993085" sldId="308"/>
        </pc:sldMkLst>
        <pc:spChg chg="mod">
          <ac:chgData name="西川　正子（本部情報化支援部医療情報化支援助成課）" userId="58f8462c-5100-453b-82f5-0581a07eabdc" providerId="ADAL" clId="{4520CBE7-CE7D-445C-98AB-2E19C0D0F723}" dt="2024-11-27T06:05:11.593" v="13" actId="207"/>
          <ac:spMkLst>
            <pc:docMk/>
            <pc:sldMk cId="3321993085" sldId="308"/>
            <ac:spMk id="20" creationId="{FF46EF7D-C056-38D5-B765-C66E068BCE6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8157"/>
          </a:xfrm>
          <a:prstGeom prst="rect">
            <a:avLst/>
          </a:prstGeom>
        </p:spPr>
        <p:txBody>
          <a:bodyPr vert="horz" lIns="91366" tIns="45683" rIns="91366" bIns="456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064" y="0"/>
            <a:ext cx="2945024" cy="498157"/>
          </a:xfrm>
          <a:prstGeom prst="rect">
            <a:avLst/>
          </a:prstGeom>
        </p:spPr>
        <p:txBody>
          <a:bodyPr vert="horz" lIns="91366" tIns="45683" rIns="91366" bIns="45683" rtlCol="0"/>
          <a:lstStyle>
            <a:lvl1pPr algn="r">
              <a:defRPr sz="1200"/>
            </a:lvl1pPr>
          </a:lstStyle>
          <a:p>
            <a:fld id="{5916614B-961A-46EC-8438-2FDA8D97B926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6" tIns="45683" rIns="91366" bIns="456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133" y="4776907"/>
            <a:ext cx="5439410" cy="3909100"/>
          </a:xfrm>
          <a:prstGeom prst="rect">
            <a:avLst/>
          </a:prstGeom>
        </p:spPr>
        <p:txBody>
          <a:bodyPr vert="horz" lIns="91366" tIns="45683" rIns="91366" bIns="456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483"/>
            <a:ext cx="2945024" cy="498157"/>
          </a:xfrm>
          <a:prstGeom prst="rect">
            <a:avLst/>
          </a:prstGeom>
        </p:spPr>
        <p:txBody>
          <a:bodyPr vert="horz" lIns="91366" tIns="45683" rIns="91366" bIns="456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064" y="9428483"/>
            <a:ext cx="2945024" cy="498157"/>
          </a:xfrm>
          <a:prstGeom prst="rect">
            <a:avLst/>
          </a:prstGeom>
        </p:spPr>
        <p:txBody>
          <a:bodyPr vert="horz" lIns="91366" tIns="45683" rIns="91366" bIns="45683" rtlCol="0" anchor="b"/>
          <a:lstStyle>
            <a:lvl1pPr algn="r">
              <a:defRPr sz="1200"/>
            </a:lvl1pPr>
          </a:lstStyle>
          <a:p>
            <a:fld id="{66A5009A-BBE8-4757-9783-6C8F4C361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29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07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46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617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164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858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179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718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063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5009A-BBE8-4757-9783-6C8F4C36124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18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7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671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63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38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20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08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39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34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26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07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A75AA-9681-4FA0-BFEE-D1422B537861}" type="datetimeFigureOut">
              <a:rPr kumimoji="1" lang="ja-JP" altLang="en-US" smtClean="0"/>
              <a:t>2024/11/27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6209C-4DA1-4D45-9A57-262AF5030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80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BBF1F39-34A5-EB92-105E-3F30317C7281}"/>
              </a:ext>
            </a:extLst>
          </p:cNvPr>
          <p:cNvSpPr/>
          <p:nvPr/>
        </p:nvSpPr>
        <p:spPr>
          <a:xfrm>
            <a:off x="336222" y="2750270"/>
            <a:ext cx="11519556" cy="6787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46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5" y="940047"/>
            <a:ext cx="954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4-4.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 必要事項を入力後、「送信」を入力します。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6E08CD-3645-78AC-4F63-7A338B8C1CBF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AF65F-042F-71AA-671C-7BF75B018E0A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BA2C12A-CE21-DC21-0363-4D1C08CD78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740"/>
          <a:stretch/>
        </p:blipFill>
        <p:spPr>
          <a:xfrm>
            <a:off x="1033882" y="1939695"/>
            <a:ext cx="9743846" cy="3173630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45019F-CCEC-36B8-035B-4703A901594D}"/>
              </a:ext>
            </a:extLst>
          </p:cNvPr>
          <p:cNvSpPr/>
          <p:nvPr/>
        </p:nvSpPr>
        <p:spPr>
          <a:xfrm>
            <a:off x="8115910" y="2222460"/>
            <a:ext cx="2097316" cy="764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1570149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F97745A-745D-4AE5-8371-75971F73F1C4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812E29-099C-4007-B2D8-F957D68F2473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A28B291-A5C0-BB3A-8302-C3F1D65F62B6}"/>
              </a:ext>
            </a:extLst>
          </p:cNvPr>
          <p:cNvSpPr/>
          <p:nvPr/>
        </p:nvSpPr>
        <p:spPr>
          <a:xfrm>
            <a:off x="7660917" y="3128550"/>
            <a:ext cx="2178408" cy="361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FBED22-A2E6-C5A5-2E04-B810F8FE9275}"/>
              </a:ext>
            </a:extLst>
          </p:cNvPr>
          <p:cNvSpPr txBox="1"/>
          <p:nvPr/>
        </p:nvSpPr>
        <p:spPr>
          <a:xfrm>
            <a:off x="323555" y="940047"/>
            <a:ext cx="1140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5.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OK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を押下後、本ページが表示されれば申請完了です。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08FEA77-A624-1FF6-6D09-3F640E8EAF9B}"/>
              </a:ext>
            </a:extLst>
          </p:cNvPr>
          <p:cNvSpPr/>
          <p:nvPr/>
        </p:nvSpPr>
        <p:spPr>
          <a:xfrm>
            <a:off x="5206458" y="3589515"/>
            <a:ext cx="1089204" cy="51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8105423-5153-7CDF-71E8-C08B6AC964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8" t="19093" r="19296" b="22475"/>
          <a:stretch/>
        </p:blipFill>
        <p:spPr>
          <a:xfrm>
            <a:off x="1782789" y="1538685"/>
            <a:ext cx="8626422" cy="461741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AF2261A-53E9-C3C4-BF28-13DE50751F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298" t="24468" r="19296" b="68991"/>
          <a:stretch/>
        </p:blipFill>
        <p:spPr>
          <a:xfrm>
            <a:off x="1782789" y="1944518"/>
            <a:ext cx="8607168" cy="51576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0B193C-4BA3-F874-05E6-C1968AA6D6D4}"/>
              </a:ext>
            </a:extLst>
          </p:cNvPr>
          <p:cNvSpPr/>
          <p:nvPr/>
        </p:nvSpPr>
        <p:spPr>
          <a:xfrm>
            <a:off x="1913641" y="2045616"/>
            <a:ext cx="3129699" cy="3205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承継申請</a:t>
            </a:r>
          </a:p>
        </p:txBody>
      </p:sp>
    </p:spTree>
    <p:extLst>
      <p:ext uri="{BB962C8B-B14F-4D97-AF65-F5344CB8AC3E}">
        <p14:creationId xmlns:p14="http://schemas.microsoft.com/office/powerpoint/2010/main" val="2943423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F97745A-745D-4AE5-8371-75971F73F1C4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812E29-099C-4007-B2D8-F957D68F2473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5B6D99-8D09-4C26-BC24-989729B40A02}"/>
              </a:ext>
            </a:extLst>
          </p:cNvPr>
          <p:cNvSpPr txBox="1"/>
          <p:nvPr/>
        </p:nvSpPr>
        <p:spPr>
          <a:xfrm>
            <a:off x="323555" y="940047"/>
            <a:ext cx="66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〇　前提として以下の状態において、承継申請が必要となります。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325ABE1-633E-4B68-8595-89E4B1052C25}"/>
              </a:ext>
            </a:extLst>
          </p:cNvPr>
          <p:cNvSpPr txBox="1"/>
          <p:nvPr/>
        </p:nvSpPr>
        <p:spPr>
          <a:xfrm>
            <a:off x="379306" y="1593671"/>
            <a:ext cx="11473815" cy="95410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領収書（写）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開設者変更により、医療機関等コードが変更となった場合、承継申請が必要です。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なお、開設者変更が発生しても、医療機関等コードに変更がない場合、承継申請は不要です。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2C1C29B-18F7-4A41-B6E4-AB718641451B}"/>
              </a:ext>
            </a:extLst>
          </p:cNvPr>
          <p:cNvSpPr/>
          <p:nvPr/>
        </p:nvSpPr>
        <p:spPr>
          <a:xfrm>
            <a:off x="365760" y="1568555"/>
            <a:ext cx="4524131" cy="47563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開設者が変更となった場合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38C34E6-A0F1-4D2F-7E20-15D1C5AD38C6}"/>
              </a:ext>
            </a:extLst>
          </p:cNvPr>
          <p:cNvSpPr txBox="1"/>
          <p:nvPr/>
        </p:nvSpPr>
        <p:spPr>
          <a:xfrm>
            <a:off x="379306" y="2832070"/>
            <a:ext cx="11473815" cy="95410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領収書（写）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所在地変更により、医療機関等コードが変更となった場合、承継申請が必要です。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なお、所在地変更が発生しても、医療機関等コードに変更がない場合、承継申請は不要です。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D4195AE3-3907-1068-F9BB-4A5779179221}"/>
              </a:ext>
            </a:extLst>
          </p:cNvPr>
          <p:cNvSpPr/>
          <p:nvPr/>
        </p:nvSpPr>
        <p:spPr>
          <a:xfrm>
            <a:off x="365760" y="2806954"/>
            <a:ext cx="4524131" cy="47563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所在地が変更となった場合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207B684-C7CA-D95A-6B77-9A064DF59894}"/>
              </a:ext>
            </a:extLst>
          </p:cNvPr>
          <p:cNvSpPr txBox="1"/>
          <p:nvPr/>
        </p:nvSpPr>
        <p:spPr>
          <a:xfrm>
            <a:off x="392852" y="4070469"/>
            <a:ext cx="11473815" cy="7386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領収書（写）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理由に関わらず、医療機関等コードが変更となった場合、承継申請が必要です。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C32CD14F-1B8C-5228-E239-705D435AA5A5}"/>
              </a:ext>
            </a:extLst>
          </p:cNvPr>
          <p:cNvSpPr/>
          <p:nvPr/>
        </p:nvSpPr>
        <p:spPr>
          <a:xfrm>
            <a:off x="379306" y="4045353"/>
            <a:ext cx="4524131" cy="47563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その他の理由により医療機関等コードが変更となった場合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D7BD74E-B693-D9B1-F957-006987602F25}"/>
              </a:ext>
            </a:extLst>
          </p:cNvPr>
          <p:cNvSpPr txBox="1"/>
          <p:nvPr/>
        </p:nvSpPr>
        <p:spPr>
          <a:xfrm>
            <a:off x="392852" y="5093425"/>
            <a:ext cx="11473815" cy="52322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医療機関等コードが変更になったにも関わらず、承継申請が行われない場合、補助金・助成金の交付やオンライン資格確認システムの利用申請手続に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遅延が生じますので、必ず承継申請をお願いします。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114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C956EA3-E980-4D79-9256-10F14EA2B4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66" t="31340" r="19124" b="13707"/>
          <a:stretch/>
        </p:blipFill>
        <p:spPr>
          <a:xfrm>
            <a:off x="2315850" y="1999434"/>
            <a:ext cx="7560297" cy="3768643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F97745A-745D-4AE5-8371-75971F73F1C4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812E29-099C-4007-B2D8-F957D68F2473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6" y="940047"/>
            <a:ext cx="10083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医療機関等向け総合ポータルサイトへログイン後、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トップページから、「医療機関等を新設・廃止・コード変更される方はこちら」を押下します。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6F5F525-EC5B-F4D0-EDF1-44BA5DA8BF49}"/>
              </a:ext>
            </a:extLst>
          </p:cNvPr>
          <p:cNvSpPr/>
          <p:nvPr/>
        </p:nvSpPr>
        <p:spPr>
          <a:xfrm>
            <a:off x="5608947" y="2952655"/>
            <a:ext cx="744719" cy="224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0A7A92-9B0C-8FE5-B3E1-C8BA7034900A}"/>
              </a:ext>
            </a:extLst>
          </p:cNvPr>
          <p:cNvSpPr/>
          <p:nvPr/>
        </p:nvSpPr>
        <p:spPr>
          <a:xfrm>
            <a:off x="5723638" y="3019159"/>
            <a:ext cx="744719" cy="224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310D82-CB65-479B-A7CB-FCE3B85E0065}"/>
              </a:ext>
            </a:extLst>
          </p:cNvPr>
          <p:cNvSpPr/>
          <p:nvPr/>
        </p:nvSpPr>
        <p:spPr>
          <a:xfrm>
            <a:off x="2422688" y="2121031"/>
            <a:ext cx="7277493" cy="11888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3530662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BB2EDBC-B355-A5AB-D3CB-9612A8C9BC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57" t="19093" r="35129" b="6667"/>
          <a:stretch/>
        </p:blipFill>
        <p:spPr>
          <a:xfrm>
            <a:off x="2975597" y="1461636"/>
            <a:ext cx="5536809" cy="5091422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5" y="940047"/>
            <a:ext cx="939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「医療機関等のコード変更（承継）　コード変更される方はこちら」を押下します。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3E237A-9FCD-DDF4-8FBD-60D0F8D65BFC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FC3140F-D292-BCF4-9F59-414479E079FF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310D82-CB65-479B-A7CB-FCE3B85E0065}"/>
              </a:ext>
            </a:extLst>
          </p:cNvPr>
          <p:cNvSpPr/>
          <p:nvPr/>
        </p:nvSpPr>
        <p:spPr>
          <a:xfrm>
            <a:off x="3164132" y="5608949"/>
            <a:ext cx="3217814" cy="4713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261534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6" y="940047"/>
            <a:ext cx="6152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「承継申請フォーム　→　こちらをクリック」を押下します。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3E237A-9FCD-DDF4-8FBD-60D0F8D65BFC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FC3140F-D292-BCF4-9F59-414479E079FF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FE3FF622-EC17-452F-B843-AC62FCB08C99}"/>
              </a:ext>
            </a:extLst>
          </p:cNvPr>
          <p:cNvSpPr/>
          <p:nvPr/>
        </p:nvSpPr>
        <p:spPr>
          <a:xfrm>
            <a:off x="4290619" y="4268078"/>
            <a:ext cx="1547881" cy="923827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・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・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・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1AE74F1-81EE-9405-9339-8469914F1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354" y="1309379"/>
            <a:ext cx="6430060" cy="297408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52C8711-3C48-E496-6342-F48B34635F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9"/>
          <a:stretch/>
        </p:blipFill>
        <p:spPr>
          <a:xfrm>
            <a:off x="3496665" y="5096810"/>
            <a:ext cx="4252917" cy="1433508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310D82-CB65-479B-A7CB-FCE3B85E0065}"/>
              </a:ext>
            </a:extLst>
          </p:cNvPr>
          <p:cNvSpPr/>
          <p:nvPr/>
        </p:nvSpPr>
        <p:spPr>
          <a:xfrm>
            <a:off x="3604720" y="5507477"/>
            <a:ext cx="3673903" cy="7444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272489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6" y="940047"/>
            <a:ext cx="8773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4-1.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申請フォームの注意書きを確認するとともに、次ページより申請を進めてください。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6E08CD-3645-78AC-4F63-7A338B8C1CBF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AF65F-042F-71AA-671C-7BF75B018E0A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1CC3B4A-EDE7-E607-4C34-0A1C273B3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020" y="1701699"/>
            <a:ext cx="8902929" cy="379110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5DA0C5C-AD6E-8CD4-E183-CA272E5346EC}"/>
              </a:ext>
            </a:extLst>
          </p:cNvPr>
          <p:cNvSpPr/>
          <p:nvPr/>
        </p:nvSpPr>
        <p:spPr>
          <a:xfrm>
            <a:off x="5434134" y="3258635"/>
            <a:ext cx="1382576" cy="2889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2618D321-8F4B-D552-4B75-702966953F28}"/>
              </a:ext>
            </a:extLst>
          </p:cNvPr>
          <p:cNvSpPr/>
          <p:nvPr/>
        </p:nvSpPr>
        <p:spPr>
          <a:xfrm>
            <a:off x="6821450" y="2127892"/>
            <a:ext cx="2211768" cy="646331"/>
          </a:xfrm>
          <a:prstGeom prst="wedgeRectCallout">
            <a:avLst>
              <a:gd name="adj1" fmla="val -47706"/>
              <a:gd name="adj2" fmla="val 132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/>
              <a:t>押下することで、内容を確認することが出来ます。</a:t>
            </a:r>
          </a:p>
        </p:txBody>
      </p:sp>
    </p:spTree>
    <p:extLst>
      <p:ext uri="{BB962C8B-B14F-4D97-AF65-F5344CB8AC3E}">
        <p14:creationId xmlns:p14="http://schemas.microsoft.com/office/powerpoint/2010/main" val="21388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6D5956A-E34C-58D7-793F-E0340C913D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58" t="19931" r="25961" b="43928"/>
          <a:stretch/>
        </p:blipFill>
        <p:spPr>
          <a:xfrm>
            <a:off x="4621774" y="2067902"/>
            <a:ext cx="7542090" cy="2850914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323555" y="940047"/>
            <a:ext cx="98396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4-2.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「承継届出の同意」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「承継先の保険医療機関等の開設年月日」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「承継先の都道府県所在地」の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「承継先の点数表」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「承継先の医療機関等コード（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桁）」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※1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開設年月日は右のカレンダーを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押下することで日付を選択できます。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※2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承継先の医療機関等コードが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確認できない場合申請はできません。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6E08CD-3645-78AC-4F63-7A338B8C1CBF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AF65F-042F-71AA-671C-7BF75B018E0A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C0650FE-B68A-F00F-07AB-6D80B0875638}"/>
              </a:ext>
            </a:extLst>
          </p:cNvPr>
          <p:cNvSpPr/>
          <p:nvPr/>
        </p:nvSpPr>
        <p:spPr>
          <a:xfrm>
            <a:off x="4697834" y="3612039"/>
            <a:ext cx="235669" cy="2542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2A6466A-F2C8-E3A7-0680-E576040659EB}"/>
              </a:ext>
            </a:extLst>
          </p:cNvPr>
          <p:cNvSpPr/>
          <p:nvPr/>
        </p:nvSpPr>
        <p:spPr>
          <a:xfrm>
            <a:off x="4697833" y="2526651"/>
            <a:ext cx="5599521" cy="3390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C9CC81D-E436-ECFB-5E3A-C5D0ED7666CB}"/>
              </a:ext>
            </a:extLst>
          </p:cNvPr>
          <p:cNvSpPr/>
          <p:nvPr/>
        </p:nvSpPr>
        <p:spPr>
          <a:xfrm>
            <a:off x="4697833" y="3069999"/>
            <a:ext cx="5599520" cy="3390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10D1C4D-0717-4709-FD39-5D55F4D21DA4}"/>
              </a:ext>
            </a:extLst>
          </p:cNvPr>
          <p:cNvSpPr/>
          <p:nvPr/>
        </p:nvSpPr>
        <p:spPr>
          <a:xfrm>
            <a:off x="4621773" y="4941493"/>
            <a:ext cx="6071508" cy="288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974DC17-D8C8-7FA6-056A-8CE900585232}"/>
              </a:ext>
            </a:extLst>
          </p:cNvPr>
          <p:cNvSpPr/>
          <p:nvPr/>
        </p:nvSpPr>
        <p:spPr>
          <a:xfrm>
            <a:off x="4697833" y="4632380"/>
            <a:ext cx="5599520" cy="2884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18" name="吹き出し: 四角形 17">
            <a:extLst>
              <a:ext uri="{FF2B5EF4-FFF2-40B4-BE49-F238E27FC236}">
                <a16:creationId xmlns:a16="http://schemas.microsoft.com/office/drawing/2014/main" id="{9D4409A1-06AA-227A-C033-E84450D70DFB}"/>
              </a:ext>
            </a:extLst>
          </p:cNvPr>
          <p:cNvSpPr/>
          <p:nvPr/>
        </p:nvSpPr>
        <p:spPr>
          <a:xfrm>
            <a:off x="8316622" y="1502496"/>
            <a:ext cx="3827283" cy="646331"/>
          </a:xfrm>
          <a:prstGeom prst="wedgeRectCallout">
            <a:avLst>
              <a:gd name="adj1" fmla="val 6117"/>
              <a:gd name="adj2" fmla="val 1182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/>
              <a:t>押下することで、カレンダーが表示されます。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925229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8255D12-B061-F597-5D53-59BE9F799B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6" t="18969" r="36598" b="19383"/>
          <a:stretch/>
        </p:blipFill>
        <p:spPr>
          <a:xfrm>
            <a:off x="6789789" y="2027975"/>
            <a:ext cx="5254215" cy="422778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9F7E88-C24F-B750-6E41-0F0AEC7BA66A}"/>
              </a:ext>
            </a:extLst>
          </p:cNvPr>
          <p:cNvSpPr txBox="1"/>
          <p:nvPr/>
        </p:nvSpPr>
        <p:spPr>
          <a:xfrm>
            <a:off x="104098" y="730211"/>
            <a:ext cx="954630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4-3.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「承継先の医療機関名称」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「承継先の開設者名」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「承継先の郵便番号（ハイフン無し）」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「承継先の所在地」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「承継先の電話番号（ハイフン無し）」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「承継先の担当者」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「承継理由」を入力します。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※1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所在地は、住所検索フォーム活用することで、一部箇所まで自動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入力されます。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※2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承継先の担当者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㋐）は当該申請のご担当者様のお名前を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ご入力ください。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※3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承継理由（㋑）を下記よりご選択ください。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：開設者変更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：法人化・個人化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：同一法人内での承継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：所在地変更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：その他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なお、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：法人化・個人化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：同一法人内での承継　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の場合、承継先が法人の場合は承継先の開設者名（㋒）が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法人名であること（代表者名でないこと）をご確認ください。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※4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承継理由　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E: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その他　を選択した場合は、理由をフォームにご記載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6E08CD-3645-78AC-4F63-7A338B8C1CBF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AF65F-042F-71AA-671C-7BF75B018E0A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45019F-CCEC-36B8-035B-4703A901594D}"/>
              </a:ext>
            </a:extLst>
          </p:cNvPr>
          <p:cNvSpPr/>
          <p:nvPr/>
        </p:nvSpPr>
        <p:spPr>
          <a:xfrm>
            <a:off x="6841000" y="4433603"/>
            <a:ext cx="5254215" cy="2971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5B1DA45-1C6D-B2FD-549E-EEB695556F4E}"/>
              </a:ext>
            </a:extLst>
          </p:cNvPr>
          <p:cNvSpPr/>
          <p:nvPr/>
        </p:nvSpPr>
        <p:spPr>
          <a:xfrm>
            <a:off x="6811735" y="2473127"/>
            <a:ext cx="5254215" cy="576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7A195CB-2821-25FE-91C0-ABF69523FE4F}"/>
              </a:ext>
            </a:extLst>
          </p:cNvPr>
          <p:cNvSpPr/>
          <p:nvPr/>
        </p:nvSpPr>
        <p:spPr>
          <a:xfrm>
            <a:off x="6819053" y="4904161"/>
            <a:ext cx="5254215" cy="2971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6C3E6F-0A8A-0211-697B-746D27D93911}"/>
              </a:ext>
            </a:extLst>
          </p:cNvPr>
          <p:cNvSpPr/>
          <p:nvPr/>
        </p:nvSpPr>
        <p:spPr>
          <a:xfrm>
            <a:off x="6811739" y="5863972"/>
            <a:ext cx="5254215" cy="354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51C9FED-6E47-9D83-45BF-D1D6889EE2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258" t="59813" r="36155" b="25498"/>
          <a:stretch/>
        </p:blipFill>
        <p:spPr>
          <a:xfrm>
            <a:off x="6746075" y="897275"/>
            <a:ext cx="5337005" cy="1011699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DAE2B6E-DF94-4BF9-90AD-D320D4C7AC61}"/>
              </a:ext>
            </a:extLst>
          </p:cNvPr>
          <p:cNvSpPr/>
          <p:nvPr/>
        </p:nvSpPr>
        <p:spPr>
          <a:xfrm>
            <a:off x="6811739" y="5360847"/>
            <a:ext cx="5254215" cy="3240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CEB8F5F-4A3A-9D8B-457A-4828C7473D41}"/>
              </a:ext>
            </a:extLst>
          </p:cNvPr>
          <p:cNvSpPr/>
          <p:nvPr/>
        </p:nvSpPr>
        <p:spPr>
          <a:xfrm>
            <a:off x="6784971" y="1553891"/>
            <a:ext cx="5254215" cy="3240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AF295-E122-6A20-5F19-F29645A1F47A}"/>
              </a:ext>
            </a:extLst>
          </p:cNvPr>
          <p:cNvSpPr/>
          <p:nvPr/>
        </p:nvSpPr>
        <p:spPr>
          <a:xfrm>
            <a:off x="6784971" y="1107919"/>
            <a:ext cx="5254215" cy="3240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3CA45D2-0139-37D1-0533-83BC9A195DC2}"/>
              </a:ext>
            </a:extLst>
          </p:cNvPr>
          <p:cNvSpPr/>
          <p:nvPr/>
        </p:nvSpPr>
        <p:spPr>
          <a:xfrm>
            <a:off x="6243710" y="4890289"/>
            <a:ext cx="668201" cy="297199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㋐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9902120-23F8-3B6C-7A52-71724A62E656}"/>
              </a:ext>
            </a:extLst>
          </p:cNvPr>
          <p:cNvSpPr/>
          <p:nvPr/>
        </p:nvSpPr>
        <p:spPr>
          <a:xfrm>
            <a:off x="6243709" y="5423357"/>
            <a:ext cx="668201" cy="297199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㋑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B006E24-2274-5141-C943-2DD143C82FF3}"/>
              </a:ext>
            </a:extLst>
          </p:cNvPr>
          <p:cNvSpPr/>
          <p:nvPr/>
        </p:nvSpPr>
        <p:spPr>
          <a:xfrm>
            <a:off x="6235176" y="1553881"/>
            <a:ext cx="668201" cy="297199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㋒</a:t>
            </a:r>
          </a:p>
        </p:txBody>
      </p:sp>
    </p:spTree>
    <p:extLst>
      <p:ext uri="{BB962C8B-B14F-4D97-AF65-F5344CB8AC3E}">
        <p14:creationId xmlns:p14="http://schemas.microsoft.com/office/powerpoint/2010/main" val="4158117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6E08CD-3645-78AC-4F63-7A338B8C1CBF}"/>
              </a:ext>
            </a:extLst>
          </p:cNvPr>
          <p:cNvSpPr/>
          <p:nvPr/>
        </p:nvSpPr>
        <p:spPr>
          <a:xfrm>
            <a:off x="323556" y="211015"/>
            <a:ext cx="11840308" cy="576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承継申請</a:t>
            </a:r>
            <a:r>
              <a:rPr kumimoji="1" lang="en-US" altLang="zh-TW" b="1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手順書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AF65F-042F-71AA-671C-7BF75B018E0A}"/>
              </a:ext>
            </a:extLst>
          </p:cNvPr>
          <p:cNvSpPr/>
          <p:nvPr/>
        </p:nvSpPr>
        <p:spPr>
          <a:xfrm>
            <a:off x="14068" y="211014"/>
            <a:ext cx="351692" cy="576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" name="コンテンツ プレースホルダー 4">
            <a:extLst>
              <a:ext uri="{FF2B5EF4-FFF2-40B4-BE49-F238E27FC236}">
                <a16:creationId xmlns:a16="http://schemas.microsoft.com/office/drawing/2014/main" id="{D8777A51-B616-C1B9-C5CB-5AA9337D9D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4" r="5318" b="-503"/>
          <a:stretch/>
        </p:blipFill>
        <p:spPr>
          <a:xfrm>
            <a:off x="6034277" y="2092188"/>
            <a:ext cx="5673075" cy="265194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ACB8B8-AF2F-53F7-9C74-8977679437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5" r="2936"/>
          <a:stretch/>
        </p:blipFill>
        <p:spPr>
          <a:xfrm>
            <a:off x="5936147" y="1005290"/>
            <a:ext cx="5906680" cy="750357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F46EF7D-C056-38D5-B765-C66E068BCE6C}"/>
              </a:ext>
            </a:extLst>
          </p:cNvPr>
          <p:cNvSpPr txBox="1"/>
          <p:nvPr/>
        </p:nvSpPr>
        <p:spPr>
          <a:xfrm>
            <a:off x="257511" y="1005291"/>
            <a:ext cx="560598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4-4.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 オンライン資格確認の利用申請状況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承継元医療機関等コードでオンライン資格確認の利用申請をしています」が自動選択されている場合、オンライン資格確認にかかる引継ぎ確認を選択してください。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なお、「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承継元医療機関等コードでオンライン資格確認の利用申請をしていません」が自動選択されている場合、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オンライン資格確認にかかる引継ぎはできないため、「承継先医療機関等コードでの閲覧を希望しません」が自動選択されます。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6C3E6F-0A8A-0211-697B-746D27D93911}"/>
              </a:ext>
            </a:extLst>
          </p:cNvPr>
          <p:cNvSpPr/>
          <p:nvPr/>
        </p:nvSpPr>
        <p:spPr>
          <a:xfrm>
            <a:off x="6096000" y="3035809"/>
            <a:ext cx="5746827" cy="382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332199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7467</TotalTime>
  <Words>823</Words>
  <Application>Microsoft Office PowerPoint</Application>
  <PresentationFormat>ワイド画面</PresentationFormat>
  <Paragraphs>84</Paragraphs>
  <Slides>11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Meiryo UI</vt:lpstr>
      <vt:lpstr>游ゴシック</vt:lpstr>
      <vt:lpstr>Arial</vt:lpstr>
      <vt:lpstr>Calibri</vt:lpstr>
      <vt:lpstr>Calibri Light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西川　正子（本部情報化支援部医療情報化支援助成課）</cp:lastModifiedBy>
  <cp:revision>144</cp:revision>
  <cp:lastPrinted>2021-09-14T01:12:18Z</cp:lastPrinted>
  <dcterms:created xsi:type="dcterms:W3CDTF">2020-07-07T08:41:49Z</dcterms:created>
  <dcterms:modified xsi:type="dcterms:W3CDTF">2024-11-27T06:05:13Z</dcterms:modified>
</cp:coreProperties>
</file>